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heme/theme2.xml" ContentType="application/vnd.openxmlformats-officedocument.them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3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4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5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6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7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8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9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0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2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3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4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15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6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7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18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9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20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21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22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23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24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25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26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27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28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29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30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31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7" r:id="rId2"/>
    <p:sldId id="258" r:id="rId3"/>
    <p:sldId id="259" r:id="rId4"/>
    <p:sldId id="320" r:id="rId5"/>
    <p:sldId id="321" r:id="rId6"/>
    <p:sldId id="322" r:id="rId7"/>
    <p:sldId id="323" r:id="rId8"/>
    <p:sldId id="324" r:id="rId9"/>
    <p:sldId id="260" r:id="rId10"/>
    <p:sldId id="261" r:id="rId11"/>
    <p:sldId id="329" r:id="rId12"/>
    <p:sldId id="263" r:id="rId13"/>
    <p:sldId id="264" r:id="rId14"/>
    <p:sldId id="265" r:id="rId15"/>
    <p:sldId id="266" r:id="rId16"/>
    <p:sldId id="267" r:id="rId17"/>
    <p:sldId id="272" r:id="rId18"/>
    <p:sldId id="268" r:id="rId19"/>
    <p:sldId id="269" r:id="rId20"/>
    <p:sldId id="270" r:id="rId21"/>
    <p:sldId id="271" r:id="rId22"/>
    <p:sldId id="33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4" r:id="rId31"/>
    <p:sldId id="285" r:id="rId32"/>
    <p:sldId id="286" r:id="rId33"/>
    <p:sldId id="287" r:id="rId34"/>
    <p:sldId id="288" r:id="rId35"/>
    <p:sldId id="289" r:id="rId36"/>
    <p:sldId id="312" r:id="rId37"/>
    <p:sldId id="299" r:id="rId38"/>
    <p:sldId id="300" r:id="rId39"/>
    <p:sldId id="290" r:id="rId40"/>
    <p:sldId id="291" r:id="rId41"/>
    <p:sldId id="308" r:id="rId42"/>
    <p:sldId id="309" r:id="rId43"/>
    <p:sldId id="294" r:id="rId44"/>
    <p:sldId id="307" r:id="rId45"/>
    <p:sldId id="304" r:id="rId46"/>
    <p:sldId id="305" r:id="rId47"/>
    <p:sldId id="306" r:id="rId48"/>
    <p:sldId id="301" r:id="rId49"/>
    <p:sldId id="302" r:id="rId50"/>
    <p:sldId id="303" r:id="rId51"/>
    <p:sldId id="325" r:id="rId52"/>
    <p:sldId id="326" r:id="rId53"/>
    <p:sldId id="327" r:id="rId54"/>
    <p:sldId id="328" r:id="rId5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D30D0-42FE-4B02-AEB1-213659AAEE7A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73A25-16FD-4F25-9A87-E9A4F76182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556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EEB41F-30A9-47E5-AB8D-216220D6D531}" type="slidenum">
              <a:rPr lang="it-IT" smtClean="0">
                <a:latin typeface="Times New Roman" pitchFamily="18" charset="0"/>
              </a:rPr>
              <a:pPr eaLnBrk="1" hangingPunct="1"/>
              <a:t>4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16C840-3738-4498-B58B-1D486222D431}" type="slidenum">
              <a:rPr lang="it-IT" smtClean="0">
                <a:latin typeface="Times New Roman" pitchFamily="18" charset="0"/>
              </a:rPr>
              <a:pPr eaLnBrk="1" hangingPunct="1"/>
              <a:t>32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75BFC99-573C-4073-9F07-9680925F9849}" type="slidenum">
              <a:rPr lang="it-IT" smtClean="0">
                <a:latin typeface="Times New Roman" pitchFamily="18" charset="0"/>
              </a:rPr>
              <a:pPr eaLnBrk="1" hangingPunct="1"/>
              <a:t>33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D5BAC1-D0E7-4F4F-A64B-26CBFD41FBA6}" type="slidenum">
              <a:rPr lang="it-IT" smtClean="0">
                <a:latin typeface="Times New Roman" pitchFamily="18" charset="0"/>
              </a:rPr>
              <a:pPr eaLnBrk="1" hangingPunct="1"/>
              <a:t>34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5BFDB8-CC31-4EBB-B082-56A55F8273F3}" type="slidenum">
              <a:rPr lang="it-IT" smtClean="0">
                <a:latin typeface="Times New Roman" pitchFamily="18" charset="0"/>
              </a:rPr>
              <a:pPr eaLnBrk="1" hangingPunct="1"/>
              <a:t>35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4B8588A-A12B-452D-A1EB-B93F4847A9CE}" type="slidenum">
              <a:rPr lang="it-IT" smtClean="0">
                <a:latin typeface="Times New Roman" pitchFamily="18" charset="0"/>
              </a:rPr>
              <a:pPr eaLnBrk="1" hangingPunct="1"/>
              <a:t>36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97D7D4-783E-4B72-951D-D9F6C9CE5C91}" type="slidenum">
              <a:rPr lang="it-IT" smtClean="0">
                <a:latin typeface="Times New Roman" pitchFamily="18" charset="0"/>
              </a:rPr>
              <a:pPr eaLnBrk="1" hangingPunct="1"/>
              <a:t>37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AB310C-5406-46A0-B8EE-A4D7345E0082}" type="slidenum">
              <a:rPr lang="it-IT" smtClean="0">
                <a:latin typeface="Times New Roman" pitchFamily="18" charset="0"/>
              </a:rPr>
              <a:pPr eaLnBrk="1" hangingPunct="1"/>
              <a:t>38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07109C-5780-4A50-A8F9-1541606DE55D}" type="slidenum">
              <a:rPr lang="it-IT" smtClean="0">
                <a:latin typeface="Times New Roman" pitchFamily="18" charset="0"/>
              </a:rPr>
              <a:pPr eaLnBrk="1" hangingPunct="1"/>
              <a:t>39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4F031F-84BB-4FAA-A2E9-0104D483A5E7}" type="slidenum">
              <a:rPr lang="it-IT" smtClean="0">
                <a:latin typeface="Times New Roman" pitchFamily="18" charset="0"/>
              </a:rPr>
              <a:pPr eaLnBrk="1" hangingPunct="1"/>
              <a:t>40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1CEFEF-F70A-4BAC-AFC4-5216E6B75F48}" type="slidenum">
              <a:rPr lang="it-IT" smtClean="0">
                <a:latin typeface="Times New Roman" pitchFamily="18" charset="0"/>
              </a:rPr>
              <a:pPr eaLnBrk="1" hangingPunct="1"/>
              <a:t>41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07F5C2B-47C1-450D-BD31-8FA144C961BF}" type="slidenum">
              <a:rPr lang="it-IT" smtClean="0">
                <a:latin typeface="Times New Roman" pitchFamily="18" charset="0"/>
              </a:rPr>
              <a:pPr eaLnBrk="1" hangingPunct="1"/>
              <a:t>5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6CC9F4-A509-4871-B56B-3DBAC351E9A8}" type="slidenum">
              <a:rPr lang="it-IT" smtClean="0">
                <a:latin typeface="Times New Roman" pitchFamily="18" charset="0"/>
              </a:rPr>
              <a:pPr eaLnBrk="1" hangingPunct="1"/>
              <a:t>42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F1D64D-0746-4AC0-88A3-721B53168C9E}" type="slidenum">
              <a:rPr lang="it-IT" smtClean="0">
                <a:latin typeface="Times New Roman" pitchFamily="18" charset="0"/>
              </a:rPr>
              <a:pPr eaLnBrk="1" hangingPunct="1"/>
              <a:t>43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AB3ED1A-51A1-4AF3-98C1-20D39BD4DCE9}" type="slidenum">
              <a:rPr lang="it-IT" smtClean="0">
                <a:latin typeface="Times New Roman" pitchFamily="18" charset="0"/>
              </a:rPr>
              <a:pPr eaLnBrk="1" hangingPunct="1"/>
              <a:t>44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E8C5B0-F736-4C7A-85BF-1B59727E6F5A}" type="slidenum">
              <a:rPr lang="it-IT" smtClean="0">
                <a:latin typeface="Times New Roman" pitchFamily="18" charset="0"/>
              </a:rPr>
              <a:pPr eaLnBrk="1" hangingPunct="1"/>
              <a:t>45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BE3EFC-4721-4B81-8787-C53916D24659}" type="slidenum">
              <a:rPr lang="it-IT" smtClean="0">
                <a:latin typeface="Times New Roman" pitchFamily="18" charset="0"/>
              </a:rPr>
              <a:pPr eaLnBrk="1" hangingPunct="1"/>
              <a:t>46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8FD074-41F5-43E7-9163-3DCB8ED04986}" type="slidenum">
              <a:rPr lang="it-IT" smtClean="0">
                <a:latin typeface="Times New Roman" pitchFamily="18" charset="0"/>
              </a:rPr>
              <a:pPr eaLnBrk="1" hangingPunct="1"/>
              <a:t>47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89BA36-31FC-4D71-B71A-D6C8FB19AB07}" type="slidenum">
              <a:rPr lang="it-IT" smtClean="0">
                <a:latin typeface="Times New Roman" pitchFamily="18" charset="0"/>
              </a:rPr>
              <a:pPr eaLnBrk="1" hangingPunct="1"/>
              <a:t>48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F1A860-E5DF-4DF0-9DEF-61128F50C129}" type="slidenum">
              <a:rPr lang="it-IT" smtClean="0">
                <a:latin typeface="Times New Roman" pitchFamily="18" charset="0"/>
              </a:rPr>
              <a:pPr eaLnBrk="1" hangingPunct="1"/>
              <a:t>49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DD3337-3A99-4F12-9ACD-9B44EEE71309}" type="slidenum">
              <a:rPr lang="it-IT" smtClean="0">
                <a:latin typeface="Times New Roman" pitchFamily="18" charset="0"/>
              </a:rPr>
              <a:pPr eaLnBrk="1" hangingPunct="1"/>
              <a:t>50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091BEE4-A3DD-4BD2-BE53-8C28944C5E25}" type="slidenum">
              <a:rPr lang="it-IT" smtClean="0">
                <a:latin typeface="Times New Roman" pitchFamily="18" charset="0"/>
              </a:rPr>
              <a:pPr eaLnBrk="1" hangingPunct="1"/>
              <a:t>51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EC3C50-AAC5-41E0-B6DA-56A0FF6D0518}" type="slidenum">
              <a:rPr lang="it-IT" smtClean="0">
                <a:latin typeface="Times New Roman" pitchFamily="18" charset="0"/>
              </a:rPr>
              <a:pPr eaLnBrk="1" hangingPunct="1"/>
              <a:t>6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2F2D973-A800-46F2-8F75-320B3782474A}" type="slidenum">
              <a:rPr lang="it-IT" smtClean="0">
                <a:latin typeface="Times New Roman" pitchFamily="18" charset="0"/>
              </a:rPr>
              <a:pPr eaLnBrk="1" hangingPunct="1"/>
              <a:t>52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AFEC45-F09F-47A3-9972-ABE4D11F8665}" type="slidenum">
              <a:rPr lang="it-IT" smtClean="0">
                <a:latin typeface="Times New Roman" pitchFamily="18" charset="0"/>
              </a:rPr>
              <a:pPr eaLnBrk="1" hangingPunct="1"/>
              <a:t>53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80A4590-EA6A-4910-B761-2596344A3B85}" type="slidenum">
              <a:rPr lang="it-IT" smtClean="0">
                <a:latin typeface="Times New Roman" pitchFamily="18" charset="0"/>
              </a:rPr>
              <a:pPr eaLnBrk="1" hangingPunct="1"/>
              <a:t>54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5CF94A-E40B-46E7-ACE0-9E8806A55832}" type="slidenum">
              <a:rPr lang="it-IT" smtClean="0">
                <a:latin typeface="Times New Roman" pitchFamily="18" charset="0"/>
              </a:rPr>
              <a:pPr eaLnBrk="1" hangingPunct="1"/>
              <a:t>7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7AB3C8-B159-4DB1-BBC2-E80FEE019AB2}" type="slidenum">
              <a:rPr lang="it-IT" smtClean="0">
                <a:latin typeface="Times New Roman" pitchFamily="18" charset="0"/>
              </a:rPr>
              <a:pPr eaLnBrk="1" hangingPunct="1"/>
              <a:t>8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90224D-A2E4-4EAC-A62A-4BB672403E24}" type="slidenum">
              <a:rPr lang="it-IT" smtClean="0">
                <a:latin typeface="Times New Roman" pitchFamily="18" charset="0"/>
              </a:rPr>
              <a:pPr eaLnBrk="1" hangingPunct="1"/>
              <a:t>11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5401760-A942-466B-8984-B90B690E3B07}" type="slidenum">
              <a:rPr lang="it-IT" smtClean="0">
                <a:latin typeface="Times New Roman" pitchFamily="18" charset="0"/>
              </a:rPr>
              <a:pPr eaLnBrk="1" hangingPunct="1"/>
              <a:t>22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6BDFCA-6B3A-4DF8-A89D-770065AD8866}" type="slidenum">
              <a:rPr lang="it-IT" smtClean="0">
                <a:latin typeface="Times New Roman" pitchFamily="18" charset="0"/>
              </a:rPr>
              <a:pPr eaLnBrk="1" hangingPunct="1"/>
              <a:t>30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85CEBF5-5F35-4A42-9822-119DF4C58085}" type="slidenum">
              <a:rPr lang="it-IT" smtClean="0">
                <a:latin typeface="Times New Roman" pitchFamily="18" charset="0"/>
              </a:rPr>
              <a:pPr eaLnBrk="1" hangingPunct="1"/>
              <a:t>31</a:t>
            </a:fld>
            <a:endParaRPr lang="it-IT" smtClean="0">
              <a:latin typeface="Times New Roman" pitchFamily="18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7912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264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8762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2538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672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96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631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610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969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1488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FB621-0DAE-4025-B7CF-DB7631F1A079}" type="datetimeFigureOut">
              <a:rPr lang="it-IT" smtClean="0"/>
              <a:t>25/03/2013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1AC9-C563-4ED4-BAF9-0C179B5EAF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40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4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4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7" Type="http://schemas.openxmlformats.org/officeDocument/2006/relationships/image" Target="../media/image29.pn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image" Target="../media/image30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7" Type="http://schemas.openxmlformats.org/officeDocument/2006/relationships/image" Target="../media/image30.pn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7" Type="http://schemas.openxmlformats.org/officeDocument/2006/relationships/image" Target="../media/image31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7" Type="http://schemas.openxmlformats.org/officeDocument/2006/relationships/image" Target="../media/image32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15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9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7" Type="http://schemas.openxmlformats.org/officeDocument/2006/relationships/image" Target="../media/image36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166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9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39.pn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5.png"/><Relationship Id="rId5" Type="http://schemas.openxmlformats.org/officeDocument/2006/relationships/tags" Target="../tags/tag69.xml"/><Relationship Id="rId10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image" Target="../media/image40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image" Target="../media/image41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7" Type="http://schemas.openxmlformats.org/officeDocument/2006/relationships/image" Target="../media/image43.pn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7" Type="http://schemas.openxmlformats.org/officeDocument/2006/relationships/image" Target="../media/image44.pn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7" Type="http://schemas.openxmlformats.org/officeDocument/2006/relationships/image" Target="../media/image44.png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image" Target="../media/image46.jpeg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image" Target="../media/image45.jpeg"/><Relationship Id="rId2" Type="http://schemas.openxmlformats.org/officeDocument/2006/relationships/tags" Target="../tags/tag201.xml"/><Relationship Id="rId16" Type="http://schemas.openxmlformats.org/officeDocument/2006/relationships/image" Target="../media/image49.jpeg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04.xml"/><Relationship Id="rId15" Type="http://schemas.openxmlformats.org/officeDocument/2006/relationships/image" Target="../media/image48.jpeg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image" Target="../media/image47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image" Target="../media/image51.jpeg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image" Target="../media/image50.png"/><Relationship Id="rId2" Type="http://schemas.openxmlformats.org/officeDocument/2006/relationships/tags" Target="../tags/tag210.xml"/><Relationship Id="rId16" Type="http://schemas.openxmlformats.org/officeDocument/2006/relationships/image" Target="../media/image54.jpeg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213.xml"/><Relationship Id="rId15" Type="http://schemas.openxmlformats.org/officeDocument/2006/relationships/image" Target="../media/image53.png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image" Target="../media/image7.png"/><Relationship Id="rId4" Type="http://schemas.openxmlformats.org/officeDocument/2006/relationships/tags" Target="../tags/tag75.xml"/><Relationship Id="rId9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image" Target="../media/image56.jpeg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image" Target="../media/image55.jpeg"/><Relationship Id="rId2" Type="http://schemas.openxmlformats.org/officeDocument/2006/relationships/tags" Target="../tags/tag219.xml"/><Relationship Id="rId16" Type="http://schemas.openxmlformats.org/officeDocument/2006/relationships/image" Target="../media/image59.jpeg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notesSlide" Target="../notesSlides/notesSlide28.xml"/><Relationship Id="rId5" Type="http://schemas.openxmlformats.org/officeDocument/2006/relationships/tags" Target="../tags/tag222.xml"/><Relationship Id="rId15" Type="http://schemas.openxmlformats.org/officeDocument/2006/relationships/image" Target="../media/image58.jpeg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7" Type="http://schemas.openxmlformats.org/officeDocument/2006/relationships/image" Target="../media/image60.png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tags" Target="../tags/tag236.xml"/><Relationship Id="rId7" Type="http://schemas.openxmlformats.org/officeDocument/2006/relationships/image" Target="../media/image61.pn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image" Target="../media/image63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781300"/>
            <a:ext cx="6700838" cy="130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5689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68288"/>
            <a:ext cx="8596313" cy="63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7751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7450" y="57150"/>
            <a:ext cx="77152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400" b="1">
                <a:latin typeface="Times New Roman" pitchFamily="18" charset="0"/>
              </a:rPr>
              <a:t>Le Tolleranze ISO</a:t>
            </a:r>
          </a:p>
        </p:txBody>
      </p:sp>
      <p:sp>
        <p:nvSpPr>
          <p:cNvPr id="6" name="CasellaDiTesto 5"/>
          <p:cNvSpPr txBox="1"/>
          <p:nvPr>
            <p:custDataLst>
              <p:tags r:id="rId3"/>
            </p:custDataLst>
          </p:nvPr>
        </p:nvSpPr>
        <p:spPr>
          <a:xfrm>
            <a:off x="1143000" y="928688"/>
            <a:ext cx="76057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La norma UNI-EN 20286 all’attualità codifica le tolleranze di riferimento. Ogni indicazione di tolleranza e’ definita attraverso un “</a:t>
            </a:r>
            <a:r>
              <a:rPr lang="it-IT" sz="2400" b="1" dirty="0">
                <a:latin typeface="+mj-lt"/>
              </a:rPr>
              <a:t>grado</a:t>
            </a:r>
            <a:r>
              <a:rPr lang="it-IT" sz="2400" dirty="0">
                <a:latin typeface="+mj-lt"/>
              </a:rPr>
              <a:t>” e una “</a:t>
            </a:r>
            <a:r>
              <a:rPr lang="it-IT" sz="2400" b="1" dirty="0">
                <a:latin typeface="+mj-lt"/>
              </a:rPr>
              <a:t>posizione</a:t>
            </a:r>
            <a:r>
              <a:rPr lang="it-IT" sz="2400" dirty="0">
                <a:latin typeface="+mj-lt"/>
              </a:rPr>
              <a:t>” di tolleranza.</a:t>
            </a:r>
          </a:p>
        </p:txBody>
      </p:sp>
      <p:sp>
        <p:nvSpPr>
          <p:cNvPr id="7" name="Rettangolo 6"/>
          <p:cNvSpPr/>
          <p:nvPr>
            <p:custDataLst>
              <p:tags r:id="rId4"/>
            </p:custDataLst>
          </p:nvPr>
        </p:nvSpPr>
        <p:spPr>
          <a:xfrm>
            <a:off x="1106488" y="2298700"/>
            <a:ext cx="7858125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Nel sistema ISO di tolleranze sono previsti </a:t>
            </a:r>
            <a:r>
              <a:rPr lang="it-IT" sz="2400" b="1" dirty="0">
                <a:latin typeface="+mj-lt"/>
              </a:rPr>
              <a:t>20 gradi di tolleranza</a:t>
            </a:r>
            <a:r>
              <a:rPr lang="it-IT" sz="2400" dirty="0">
                <a:latin typeface="+mj-lt"/>
              </a:rPr>
              <a:t> normalizzati che definiscono l’ampiezza della zona di tolleranza e quindi la </a:t>
            </a:r>
            <a:r>
              <a:rPr lang="it-IT" sz="2400" b="1" dirty="0">
                <a:latin typeface="+mj-lt"/>
              </a:rPr>
              <a:t>qualità </a:t>
            </a:r>
            <a:r>
              <a:rPr lang="it-IT" sz="2400" dirty="0">
                <a:latin typeface="+mj-lt"/>
              </a:rPr>
              <a:t>o la </a:t>
            </a:r>
            <a:r>
              <a:rPr lang="it-IT" sz="2400" b="1" dirty="0">
                <a:latin typeface="+mj-lt"/>
              </a:rPr>
              <a:t>precisione</a:t>
            </a:r>
            <a:r>
              <a:rPr lang="it-IT" sz="2400" dirty="0">
                <a:latin typeface="+mj-lt"/>
              </a:rPr>
              <a:t> della lavorazione.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Di questi 20 gradi 18 sono di uso generale (da IT1 a IT18) mentre 2 sono di usati in casi particolari (IT0 ed IT01).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Il grado di tolleranza normalizzato è funzione della </a:t>
            </a:r>
            <a:r>
              <a:rPr lang="it-IT" sz="2400" b="1" dirty="0">
                <a:latin typeface="+mj-lt"/>
              </a:rPr>
              <a:t>dimensione nominale </a:t>
            </a:r>
            <a:r>
              <a:rPr lang="it-IT" sz="2400" dirty="0">
                <a:latin typeface="+mj-lt"/>
              </a:rPr>
              <a:t>(l’ampiezza dell’errore tollerato è maggiore su dimensioni maggiori).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712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8574088" cy="577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4569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0350"/>
            <a:ext cx="8902700" cy="591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1710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88913"/>
            <a:ext cx="9058275" cy="635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6765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829675" cy="595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8146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92150"/>
            <a:ext cx="8689975" cy="513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5713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569325" cy="643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0977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8728075" cy="598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4253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8913813" cy="607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67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8301038" cy="553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4701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8856662" cy="595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1215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70937" cy="603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502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La Posizione delle tolleranze</a:t>
            </a:r>
          </a:p>
        </p:txBody>
      </p:sp>
      <p:pic>
        <p:nvPicPr>
          <p:cNvPr id="37891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0" y="714375"/>
            <a:ext cx="70993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25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20713"/>
            <a:ext cx="8556625" cy="563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0263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448675" cy="54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423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8618538" cy="561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9545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20713"/>
            <a:ext cx="8396287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8834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612187" cy="519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5420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8664575" cy="483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2223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33375"/>
            <a:ext cx="8770938" cy="577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1533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723312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79066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1400" y="68263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Gli accoppiamenti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420938"/>
            <a:ext cx="4391025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ttangolo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87450" y="692150"/>
            <a:ext cx="79565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dirty="0">
                <a:latin typeface="Times New Roman" pitchFamily="18" charset="0"/>
              </a:rPr>
              <a:t>Ma cosa sono gli accoppiamenti???</a:t>
            </a:r>
          </a:p>
          <a:p>
            <a:r>
              <a:rPr lang="it-IT" sz="2400" dirty="0">
                <a:latin typeface="Times New Roman" pitchFamily="18" charset="0"/>
              </a:rPr>
              <a:t>Si parla di accoppiamenti tutte le volte che due organi meccanici (elementi di macchine) devono essere collegati tra loro in modo da svolgere una funzione che da soli non potrebbero svolgere.</a:t>
            </a:r>
          </a:p>
          <a:p>
            <a:endParaRPr lang="it-IT" sz="2400" b="1" dirty="0">
              <a:latin typeface="Times New Roman" pitchFamily="18" charset="0"/>
            </a:endParaRPr>
          </a:p>
          <a:p>
            <a:r>
              <a:rPr lang="it-IT" sz="2400" b="1" dirty="0">
                <a:latin typeface="Times New Roman" pitchFamily="18" charset="0"/>
              </a:rPr>
              <a:t>Esempi:</a:t>
            </a:r>
          </a:p>
          <a:p>
            <a:pPr>
              <a:spcBef>
                <a:spcPts val="600"/>
              </a:spcBef>
            </a:pPr>
            <a:r>
              <a:rPr lang="it-IT" sz="2400" b="1" dirty="0">
                <a:latin typeface="Times New Roman" pitchFamily="18" charset="0"/>
              </a:rPr>
              <a:t>Ruota su asse</a:t>
            </a:r>
          </a:p>
          <a:p>
            <a:pPr>
              <a:spcBef>
                <a:spcPts val="600"/>
              </a:spcBef>
            </a:pPr>
            <a:r>
              <a:rPr lang="it-IT" sz="2400" b="1" dirty="0">
                <a:latin typeface="Times New Roman" pitchFamily="18" charset="0"/>
              </a:rPr>
              <a:t>Asse su supporto</a:t>
            </a:r>
          </a:p>
          <a:p>
            <a:pPr>
              <a:spcBef>
                <a:spcPts val="600"/>
              </a:spcBef>
            </a:pPr>
            <a:r>
              <a:rPr lang="it-IT" sz="2400" b="1" dirty="0">
                <a:latin typeface="Times New Roman" pitchFamily="18" charset="0"/>
              </a:rPr>
              <a:t>Flangia su albero</a:t>
            </a:r>
          </a:p>
          <a:p>
            <a:pPr>
              <a:spcBef>
                <a:spcPts val="600"/>
              </a:spcBef>
            </a:pPr>
            <a:r>
              <a:rPr lang="it-IT" sz="2400" b="1" dirty="0">
                <a:latin typeface="Times New Roman" pitchFamily="18" charset="0"/>
              </a:rPr>
              <a:t>Etc. etc.</a:t>
            </a:r>
          </a:p>
          <a:p>
            <a:endParaRPr lang="it-IT" sz="2400" b="1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889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1400" y="68263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Gli accoppiamenti</a:t>
            </a:r>
          </a:p>
        </p:txBody>
      </p:sp>
      <p:sp>
        <p:nvSpPr>
          <p:cNvPr id="12291" name="Rettangolo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7450" y="692150"/>
            <a:ext cx="795655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>
                <a:latin typeface="Times New Roman" pitchFamily="18" charset="0"/>
              </a:rPr>
              <a:t>L’accoppiamento di base e’ quello</a:t>
            </a:r>
          </a:p>
          <a:p>
            <a:endParaRPr lang="it-IT" sz="2400">
              <a:latin typeface="Times New Roman" pitchFamily="18" charset="0"/>
            </a:endParaRPr>
          </a:p>
          <a:p>
            <a:r>
              <a:rPr lang="it-IT" sz="2400" b="1">
                <a:latin typeface="Times New Roman" pitchFamily="18" charset="0"/>
              </a:rPr>
              <a:t>		ALBERO-FORO</a:t>
            </a:r>
          </a:p>
          <a:p>
            <a:endParaRPr lang="it-IT" sz="2400">
              <a:latin typeface="Times New Roman" pitchFamily="18" charset="0"/>
            </a:endParaRPr>
          </a:p>
          <a:p>
            <a:r>
              <a:rPr lang="it-IT" sz="2400">
                <a:latin typeface="Times New Roman" pitchFamily="18" charset="0"/>
              </a:rPr>
              <a:t>In tali accoppiamenti si definisce:</a:t>
            </a:r>
          </a:p>
          <a:p>
            <a:endParaRPr lang="it-IT" sz="2400">
              <a:latin typeface="Times New Roman" pitchFamily="18" charset="0"/>
            </a:endParaRPr>
          </a:p>
          <a:p>
            <a:r>
              <a:rPr lang="it-IT" sz="2400" b="1" i="1">
                <a:latin typeface="Times New Roman" pitchFamily="18" charset="0"/>
              </a:rPr>
              <a:t>Condizione di massimo materiale</a:t>
            </a:r>
            <a:r>
              <a:rPr lang="it-IT" sz="2400">
                <a:latin typeface="Times New Roman" pitchFamily="18" charset="0"/>
              </a:rPr>
              <a:t>:</a:t>
            </a:r>
          </a:p>
          <a:p>
            <a:r>
              <a:rPr lang="it-IT" sz="2400">
                <a:latin typeface="Times New Roman" pitchFamily="18" charset="0"/>
              </a:rPr>
              <a:t>Quella condizione in cui l’albero ha il massimo diametro (nell’ambito del proprio range di variabilità dimensionale) e il foro ha il minimo diametro (idem)</a:t>
            </a:r>
          </a:p>
          <a:p>
            <a:endParaRPr lang="it-IT" sz="2400">
              <a:latin typeface="Times New Roman" pitchFamily="18" charset="0"/>
            </a:endParaRPr>
          </a:p>
          <a:p>
            <a:r>
              <a:rPr lang="it-IT" sz="2400" b="1" i="1">
                <a:latin typeface="Times New Roman" pitchFamily="18" charset="0"/>
              </a:rPr>
              <a:t>Condizione di minimo materiale:</a:t>
            </a:r>
          </a:p>
          <a:p>
            <a:r>
              <a:rPr lang="it-IT" sz="2400">
                <a:latin typeface="Times New Roman" pitchFamily="18" charset="0"/>
              </a:rPr>
              <a:t>Quella condizione in cui l’albero ha il minimo diametro (nell’ambito del proprio range di variabilità dimensionale) e il foro ha il massimo diametro (idem)</a:t>
            </a:r>
          </a:p>
          <a:p>
            <a:endParaRPr lang="it-IT" sz="2400">
              <a:latin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9" t="-687" r="30859" b="58492"/>
          <a:stretch>
            <a:fillRect/>
          </a:stretch>
        </p:blipFill>
        <p:spPr bwMode="auto">
          <a:xfrm>
            <a:off x="6156325" y="1052513"/>
            <a:ext cx="20161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218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513" y="46038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Accoppiamenti con gioco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85813"/>
            <a:ext cx="7875588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>
            <p:custDataLst>
              <p:tags r:id="rId4"/>
            </p:custDataLst>
          </p:nvPr>
        </p:nvSpPr>
        <p:spPr>
          <a:xfrm>
            <a:off x="1258888" y="3933825"/>
            <a:ext cx="7858125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200" dirty="0">
                <a:latin typeface="+mj-lt"/>
              </a:rPr>
              <a:t>Realizzazione di accoppiamento con giuoco tra l’albero e il supporto. L’accoppiamento risulta sempre di tipo mobile se le tolleranze dei due elementi soddisfano due condizione essenziali:</a:t>
            </a:r>
          </a:p>
          <a:p>
            <a:pPr>
              <a:defRPr/>
            </a:pPr>
            <a:endParaRPr lang="it-IT" sz="2200" dirty="0">
              <a:latin typeface="+mj-lt"/>
            </a:endParaRPr>
          </a:p>
          <a:p>
            <a:pPr marL="268288" indent="-268288">
              <a:buFont typeface="+mj-lt"/>
              <a:buAutoNum type="alphaLcPeriod"/>
              <a:defRPr/>
            </a:pPr>
            <a:r>
              <a:rPr lang="it-IT" sz="2200" dirty="0">
                <a:latin typeface="+mj-lt"/>
              </a:rPr>
              <a:t>Le zone di tolleranza albero-foro non risultano sovrapposte</a:t>
            </a:r>
          </a:p>
          <a:p>
            <a:pPr marL="268288" indent="-268288">
              <a:buFont typeface="+mj-lt"/>
              <a:buAutoNum type="alphaLcPeriod"/>
              <a:defRPr/>
            </a:pPr>
            <a:r>
              <a:rPr lang="it-IT" sz="2200" dirty="0">
                <a:latin typeface="+mj-lt"/>
              </a:rPr>
              <a:t>La zona di tolleranza del foro è sempre superiore a quella dell’albero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24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8750" y="68263"/>
            <a:ext cx="7319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Accoppiamenti con interferenza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823913"/>
            <a:ext cx="7904162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>
            <p:custDataLst>
              <p:tags r:id="rId4"/>
            </p:custDataLst>
          </p:nvPr>
        </p:nvSpPr>
        <p:spPr>
          <a:xfrm>
            <a:off x="1285875" y="4000500"/>
            <a:ext cx="7715250" cy="2616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it-IT" sz="2200" dirty="0">
                <a:latin typeface="+mj-lt"/>
              </a:rPr>
              <a:t>Realizzazione di accoppiamento con interferenza tra l’albero e la ruota. L’accoppiamento risulta sempre bloccato se le tolleranze dei due elementi soddisfano due condizione essenziali:</a:t>
            </a:r>
          </a:p>
          <a:p>
            <a:pPr marL="457200" indent="-457200">
              <a:spcBef>
                <a:spcPts val="600"/>
              </a:spcBef>
              <a:buFont typeface="+mj-lt"/>
              <a:buAutoNum type="alphaLcParenR"/>
              <a:defRPr/>
            </a:pPr>
            <a:r>
              <a:rPr lang="it-IT" sz="2200" dirty="0">
                <a:latin typeface="+mj-lt"/>
              </a:rPr>
              <a:t>Le zone di tolleranza albero-foro non risultano parzialmente sovrapposte</a:t>
            </a:r>
          </a:p>
          <a:p>
            <a:pPr marL="457200" indent="-457200">
              <a:spcBef>
                <a:spcPts val="600"/>
              </a:spcBef>
              <a:buFont typeface="+mj-lt"/>
              <a:buAutoNum type="alphaLcParenR"/>
              <a:defRPr/>
            </a:pPr>
            <a:r>
              <a:rPr lang="it-IT" sz="2200" dirty="0">
                <a:latin typeface="+mj-lt"/>
              </a:rPr>
              <a:t>La zona di tolleranza del foro è sempre inferiore a quella dell’albero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704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39975" y="68263"/>
            <a:ext cx="5375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Accoppiamenti incerti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928688"/>
            <a:ext cx="79629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>
            <p:custDataLst>
              <p:tags r:id="rId4"/>
            </p:custDataLst>
          </p:nvPr>
        </p:nvSpPr>
        <p:spPr>
          <a:xfrm>
            <a:off x="1643063" y="3571875"/>
            <a:ext cx="70008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In questo caso l’accoppiamento è incerto perché a seconda delle dimensioni effettive assunte dai due elementi nel montaggio, può verificarsi sia giuoco che interferenza tra l’albero e la ruota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87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3200" b="1">
                <a:latin typeface="Times New Roman" pitchFamily="18" charset="0"/>
              </a:rPr>
              <a:t>Sistemi di tolleranze e accoppiamenti</a:t>
            </a:r>
          </a:p>
        </p:txBody>
      </p:sp>
      <p:sp>
        <p:nvSpPr>
          <p:cNvPr id="6" name="Rettangolo 5"/>
          <p:cNvSpPr/>
          <p:nvPr>
            <p:custDataLst>
              <p:tags r:id="rId3"/>
            </p:custDataLst>
          </p:nvPr>
        </p:nvSpPr>
        <p:spPr>
          <a:xfrm>
            <a:off x="1143000" y="1143000"/>
            <a:ext cx="4076700" cy="3570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400" dirty="0">
                <a:latin typeface="+mj-lt"/>
              </a:rPr>
              <a:t>Il sistema di tolleranze e accoppiamento internazionalmente riconosciuto e’ quello di accoppiamento Albero-Foro;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it-IT" sz="2400" dirty="0">
                <a:latin typeface="+mj-lt"/>
              </a:rPr>
              <a:t>I termini Albero-Foro non vincolano le geometrie a cui sono riferite ad essere “circonferenze”.</a:t>
            </a:r>
          </a:p>
        </p:txBody>
      </p:sp>
      <p:pic>
        <p:nvPicPr>
          <p:cNvPr id="1638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836613"/>
            <a:ext cx="2643188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4221163"/>
            <a:ext cx="42767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8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3200" b="1">
                <a:latin typeface="Times New Roman" pitchFamily="18" charset="0"/>
              </a:rPr>
              <a:t>Corrispondenze Tolleranze-Lavorazione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650875"/>
            <a:ext cx="7286625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082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Il Grado di Tolleranza Normalizzato</a:t>
            </a:r>
          </a:p>
        </p:txBody>
      </p:sp>
      <p:sp>
        <p:nvSpPr>
          <p:cNvPr id="8" name="Rettangolo 7"/>
          <p:cNvSpPr/>
          <p:nvPr>
            <p:custDataLst>
              <p:tags r:id="rId3"/>
            </p:custDataLst>
          </p:nvPr>
        </p:nvSpPr>
        <p:spPr>
          <a:xfrm>
            <a:off x="1143000" y="981075"/>
            <a:ext cx="775017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1325" indent="-441325">
              <a:defRPr/>
            </a:pPr>
            <a:r>
              <a:rPr lang="it-IT" sz="2400" dirty="0">
                <a:latin typeface="+mj-lt"/>
              </a:rPr>
              <a:t>Alcune norme per il loro utilizzo:</a:t>
            </a:r>
          </a:p>
          <a:p>
            <a:pPr marL="441325" indent="-441325">
              <a:defRPr/>
            </a:pPr>
            <a:endParaRPr lang="it-IT" sz="2400" dirty="0">
              <a:latin typeface="+mj-lt"/>
            </a:endParaRPr>
          </a:p>
          <a:p>
            <a:pPr marL="441325" indent="-441325">
              <a:buFont typeface="Wingdings" pitchFamily="2" charset="2"/>
              <a:buChar char="Ø"/>
              <a:defRPr/>
            </a:pPr>
            <a:r>
              <a:rPr lang="it-IT" sz="2400" dirty="0">
                <a:latin typeface="+mj-lt"/>
              </a:rPr>
              <a:t>I gradi di tolleranza da IT14 a IT18 non devono essere utilizzati per dimensioni minori o uguali a 1 mm</a:t>
            </a:r>
          </a:p>
          <a:p>
            <a:pPr marL="441325" indent="-441325">
              <a:buFont typeface="Wingdings" pitchFamily="2" charset="2"/>
              <a:buChar char="Ø"/>
              <a:defRPr/>
            </a:pPr>
            <a:r>
              <a:rPr lang="it-IT" sz="2400" dirty="0">
                <a:latin typeface="+mj-lt"/>
              </a:rPr>
              <a:t>I valori sono espressi in micrometri per gradi fino a 12, poi in mm</a:t>
            </a:r>
          </a:p>
          <a:p>
            <a:pPr marL="441325" indent="-441325">
              <a:buFont typeface="Wingdings" pitchFamily="2" charset="2"/>
              <a:buChar char="Ø"/>
              <a:defRPr/>
            </a:pPr>
            <a:r>
              <a:rPr lang="it-IT" sz="2400" dirty="0">
                <a:latin typeface="+mj-lt"/>
              </a:rPr>
              <a:t>• I valori sono calcolati per gruppi di dimensioni nominali e riferiti alla media geometrica delle dimensioni estreme</a:t>
            </a:r>
          </a:p>
          <a:p>
            <a:pPr marL="441325" indent="-441325">
              <a:buFont typeface="Wingdings" pitchFamily="2" charset="2"/>
              <a:buChar char="Ø"/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Definiamo		con D1 e D2 = dimensioni estreme del 			gruppo  dimensionale considerato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229100"/>
            <a:ext cx="1228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83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Il Grado di Tolleranza Normalizzato</a:t>
            </a:r>
          </a:p>
        </p:txBody>
      </p:sp>
      <p:sp>
        <p:nvSpPr>
          <p:cNvPr id="8" name="Rettangolo 7"/>
          <p:cNvSpPr/>
          <p:nvPr>
            <p:custDataLst>
              <p:tags r:id="rId3"/>
            </p:custDataLst>
          </p:nvPr>
        </p:nvSpPr>
        <p:spPr>
          <a:xfrm>
            <a:off x="1143000" y="714375"/>
            <a:ext cx="7389813" cy="46783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Si ha che 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IT01 = 0.3 + 0.008D</a:t>
            </a:r>
          </a:p>
          <a:p>
            <a:pPr>
              <a:defRPr/>
            </a:pPr>
            <a:r>
              <a:rPr lang="it-IT" sz="2400" dirty="0">
                <a:latin typeface="+mj-lt"/>
              </a:rPr>
              <a:t>IT0 = 0.5 + 0.012D</a:t>
            </a:r>
          </a:p>
          <a:p>
            <a:pPr>
              <a:defRPr/>
            </a:pPr>
            <a:r>
              <a:rPr lang="it-IT" sz="2400" dirty="0">
                <a:latin typeface="+mj-lt"/>
              </a:rPr>
              <a:t>IT1 = 0.8 + 0.020D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spcBef>
                <a:spcPts val="600"/>
              </a:spcBef>
              <a:defRPr/>
            </a:pPr>
            <a:r>
              <a:rPr lang="it-IT" sz="2400" dirty="0">
                <a:latin typeface="+mj-lt"/>
              </a:rPr>
              <a:t>I valori delle tolleranze tra IT2 e IT4 sono ripartiti in progressione geometrica (serie di Renard) tra i valori di IT1 ed IT5.</a:t>
            </a:r>
          </a:p>
          <a:p>
            <a:pPr>
              <a:spcBef>
                <a:spcPts val="600"/>
              </a:spcBef>
              <a:defRPr/>
            </a:pPr>
            <a:r>
              <a:rPr lang="it-IT" sz="2400" dirty="0">
                <a:latin typeface="+mj-lt"/>
              </a:rPr>
              <a:t>I valori delle tolleranze fra IT5 e IT18 per dimensioni nominali fino a 500mm sono determinati in funzione dell’unità di tolleranza i, stabilita empiricamente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445125"/>
            <a:ext cx="285591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6072188"/>
            <a:ext cx="54292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924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781300"/>
            <a:ext cx="72771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Dimensioni e tolleranza</a:t>
            </a:r>
          </a:p>
        </p:txBody>
      </p:sp>
      <p:sp>
        <p:nvSpPr>
          <p:cNvPr id="7" name="Rettangolo 6"/>
          <p:cNvSpPr/>
          <p:nvPr>
            <p:custDataLst>
              <p:tags r:id="rId4"/>
            </p:custDataLst>
          </p:nvPr>
        </p:nvSpPr>
        <p:spPr>
          <a:xfrm>
            <a:off x="1247775" y="908050"/>
            <a:ext cx="75723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Una volta assegnato il diametro nominale (albero/foro) la tolleranza e’ definita come l’intervallo tra le dimensioni massime e minime che “potrebbe” assumere il suddetto diametro nel pezzo reale.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1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57313" y="0"/>
            <a:ext cx="7786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3600" b="1">
                <a:latin typeface="Times New Roman" pitchFamily="18" charset="0"/>
              </a:rPr>
              <a:t>Perché utilizziamo le tolleranze?</a:t>
            </a:r>
          </a:p>
        </p:txBody>
      </p:sp>
      <p:sp>
        <p:nvSpPr>
          <p:cNvPr id="8195" name="Rettangolo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3000" y="625475"/>
            <a:ext cx="75723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dirty="0">
                <a:latin typeface="Times New Roman" pitchFamily="18" charset="0"/>
              </a:rPr>
              <a:t>L’utilizzo delle tolleranze in fase di progetto è finalizzato a garantire il </a:t>
            </a:r>
            <a:r>
              <a:rPr lang="it-IT" sz="2400" b="1" dirty="0">
                <a:latin typeface="Times New Roman" pitchFamily="18" charset="0"/>
              </a:rPr>
              <a:t>corretto accoppiamento dei pezzi</a:t>
            </a:r>
            <a:r>
              <a:rPr lang="it-IT" sz="2400" dirty="0">
                <a:latin typeface="Times New Roman" pitchFamily="18" charset="0"/>
              </a:rPr>
              <a:t>.</a:t>
            </a:r>
          </a:p>
          <a:p>
            <a:r>
              <a:rPr lang="it-IT" sz="2400" dirty="0">
                <a:latin typeface="Times New Roman" pitchFamily="18" charset="0"/>
              </a:rPr>
              <a:t>Dati due pezzi progettati in modo da accoppiarsi tra loro (immaginiamo foro cilindrico e parte cilindrica), l’accoppiamento può avvenire in due diversi modi: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2587625"/>
            <a:ext cx="3497263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2487613"/>
            <a:ext cx="3429000" cy="432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ccia a destra 7"/>
          <p:cNvSpPr/>
          <p:nvPr>
            <p:custDataLst>
              <p:tags r:id="rId6"/>
            </p:custDataLst>
          </p:nvPr>
        </p:nvSpPr>
        <p:spPr>
          <a:xfrm rot="10800000">
            <a:off x="3643313" y="5715000"/>
            <a:ext cx="1643062" cy="428625"/>
          </a:xfrm>
          <a:prstGeom prst="rightArrow">
            <a:avLst/>
          </a:prstGeom>
          <a:solidFill>
            <a:srgbClr val="00206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Ovale 8"/>
          <p:cNvSpPr/>
          <p:nvPr>
            <p:custDataLst>
              <p:tags r:id="rId7"/>
            </p:custDataLst>
          </p:nvPr>
        </p:nvSpPr>
        <p:spPr>
          <a:xfrm>
            <a:off x="1214438" y="5572125"/>
            <a:ext cx="2428875" cy="7858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002060"/>
                </a:solidFill>
              </a:rPr>
              <a:t>TOLLERANZE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741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125538"/>
            <a:ext cx="7500937" cy="534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Albero/Foro – gioco e interferenza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37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6013" y="0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Accoppiamenti raccomandati</a:t>
            </a:r>
          </a:p>
        </p:txBody>
      </p:sp>
      <p:pic>
        <p:nvPicPr>
          <p:cNvPr id="58371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982663"/>
            <a:ext cx="8156575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925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400" b="1">
                <a:latin typeface="Times New Roman" pitchFamily="18" charset="0"/>
              </a:rPr>
              <a:t>Accoppiamenti raccomandati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1004888"/>
            <a:ext cx="79819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60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Tolleranze Generali</a:t>
            </a:r>
          </a:p>
        </p:txBody>
      </p:sp>
      <p:sp>
        <p:nvSpPr>
          <p:cNvPr id="6" name="Rettangolo 5"/>
          <p:cNvSpPr/>
          <p:nvPr>
            <p:custDataLst>
              <p:tags r:id="rId3"/>
            </p:custDataLst>
          </p:nvPr>
        </p:nvSpPr>
        <p:spPr>
          <a:xfrm>
            <a:off x="1285875" y="804863"/>
            <a:ext cx="7389813" cy="5287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Le tolleranze generali possono essere espresse: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 marL="361950" indent="-361950">
              <a:buFontTx/>
              <a:buChar char="-"/>
              <a:defRPr/>
            </a:pPr>
            <a:r>
              <a:rPr lang="it-IT" sz="2400" dirty="0">
                <a:latin typeface="+mj-lt"/>
              </a:rPr>
              <a:t>In termini assoluti (misura nominale ± scostamenti)</a:t>
            </a:r>
          </a:p>
          <a:p>
            <a:pPr marL="361950" indent="-361950">
              <a:buFontTx/>
              <a:buChar char="-"/>
              <a:defRPr/>
            </a:pPr>
            <a:endParaRPr lang="it-IT" sz="2400" dirty="0">
              <a:latin typeface="+mj-lt"/>
            </a:endParaRPr>
          </a:p>
          <a:p>
            <a:pPr marL="361950" indent="-361950">
              <a:buFontTx/>
              <a:buChar char="-"/>
              <a:defRPr/>
            </a:pPr>
            <a:r>
              <a:rPr lang="it-IT" sz="2400" dirty="0">
                <a:latin typeface="+mj-lt"/>
              </a:rPr>
              <a:t>In termini percentuali (% della misura nominale)</a:t>
            </a:r>
          </a:p>
          <a:p>
            <a:pPr>
              <a:buFontTx/>
              <a:buChar char="-"/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Tale tolleranza può essere simmetrica rispetto al valore nominale o asimmetrica (in eccesso o in difetto)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Le tolleranze sono esprimibili, quindi, in </a:t>
            </a:r>
            <a:r>
              <a:rPr lang="it-IT" sz="2400" b="1" dirty="0">
                <a:latin typeface="+mj-lt"/>
              </a:rPr>
              <a:t>classi di tolleranza </a:t>
            </a:r>
            <a:r>
              <a:rPr lang="it-IT" sz="2400" dirty="0">
                <a:latin typeface="+mj-lt"/>
              </a:rPr>
              <a:t>che variano in funzione della dimensione nominale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spcBef>
                <a:spcPts val="200"/>
              </a:spcBef>
              <a:defRPr/>
            </a:pPr>
            <a:endParaRPr lang="it-IT" sz="2400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0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4000" b="1">
                <a:latin typeface="Times New Roman" pitchFamily="18" charset="0"/>
              </a:rPr>
              <a:t>Serie e catene di quote tollerate</a:t>
            </a:r>
          </a:p>
        </p:txBody>
      </p:sp>
      <p:pic>
        <p:nvPicPr>
          <p:cNvPr id="61443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429000"/>
            <a:ext cx="6438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>
            <p:custDataLst>
              <p:tags r:id="rId4"/>
            </p:custDataLst>
          </p:nvPr>
        </p:nvSpPr>
        <p:spPr>
          <a:xfrm>
            <a:off x="1214438" y="990600"/>
            <a:ext cx="7358062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b="1" dirty="0">
                <a:latin typeface="+mj-lt"/>
              </a:rPr>
              <a:t>Serie di quote tollerate sullo stesso componente</a:t>
            </a:r>
          </a:p>
          <a:p>
            <a:pPr>
              <a:defRPr/>
            </a:pPr>
            <a:r>
              <a:rPr lang="it-IT" sz="2400" dirty="0">
                <a:latin typeface="+mj-lt"/>
              </a:rPr>
              <a:t>La quota totale risulta dalla somma delle quote parziali con le loro tolleranze; questa quota avrà valore minimo quando le quote parziali avranno valore minimo e valore massimo quando le quote parziali avranno valore massimo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42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Serie e catene di quote tollerate</a:t>
            </a:r>
          </a:p>
        </p:txBody>
      </p:sp>
      <p:sp>
        <p:nvSpPr>
          <p:cNvPr id="7" name="Rettangolo 6"/>
          <p:cNvSpPr/>
          <p:nvPr>
            <p:custDataLst>
              <p:tags r:id="rId3"/>
            </p:custDataLst>
          </p:nvPr>
        </p:nvSpPr>
        <p:spPr>
          <a:xfrm>
            <a:off x="1143000" y="1214438"/>
            <a:ext cx="7715250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b="1" dirty="0">
                <a:latin typeface="+mj-lt"/>
              </a:rPr>
              <a:t>Catena di quote tollerate su pezzi accoppiati</a:t>
            </a:r>
          </a:p>
          <a:p>
            <a:pPr>
              <a:defRPr/>
            </a:pPr>
            <a:r>
              <a:rPr lang="it-IT" sz="2400" dirty="0">
                <a:latin typeface="+mj-lt"/>
              </a:rPr>
              <a:t>Le catene di quote determinano i valori massimi e minimi di giochi ed interferenze, di fondamentale importanza nelle analisi funzionali e di assemblaggio. 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Spesso, ad esempio, vanno calcolati i valori delle tolleranze che permettono di mantenere il gioco entro limiti stabiliti.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dirty="0">
                <a:latin typeface="+mj-lt"/>
              </a:rPr>
              <a:t>Lo studio delle catene di quote permette inoltre di specificare le più larghe tolleranze compatibili con la funzione, di comprendere le dimensioni critiche degli elementi assemblati e stabilire pertanto le giuste relazioni tra dimensioni, tolleranze e funzione del prodotto.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311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ttangolo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0" y="733425"/>
            <a:ext cx="78581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Si voglia valutare il </a:t>
            </a:r>
            <a:r>
              <a:rPr lang="it-IT" sz="2400" b="1">
                <a:solidFill>
                  <a:srgbClr val="000000"/>
                </a:solidFill>
                <a:latin typeface="Times New Roman" pitchFamily="18" charset="0"/>
              </a:rPr>
              <a:t>gioco G</a:t>
            </a:r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 tra la rondella e la bronzina, che non dovrà mai assumere valori negativi. 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Siano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A = 22 mm, dimensione del supporto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B = 3 mm, dimensione della rosetta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C = 1 mm, dimensione dell’anello elastico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G = 0 mm, gioco nominale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R = A+B+C+G = 26 mm, quota risultante</a:t>
            </a:r>
          </a:p>
          <a:p>
            <a:r>
              <a:rPr lang="it-IT" sz="2400">
                <a:solidFill>
                  <a:srgbClr val="000000"/>
                </a:solidFill>
                <a:latin typeface="Times New Roman" pitchFamily="18" charset="0"/>
              </a:rPr>
              <a:t>Allora G = R-A-B-C e quindi</a:t>
            </a:r>
          </a:p>
        </p:txBody>
      </p:sp>
      <p:pic>
        <p:nvPicPr>
          <p:cNvPr id="63491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716338"/>
            <a:ext cx="3357562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3600" b="1" dirty="0">
                <a:latin typeface="+mj-lt"/>
              </a:rPr>
              <a:t>Esempio di catena</a:t>
            </a:r>
            <a:r>
              <a:rPr lang="it-IT" sz="3600" b="1" dirty="0">
                <a:solidFill>
                  <a:srgbClr val="000000"/>
                </a:solidFill>
                <a:latin typeface="Times New Roman"/>
              </a:rPr>
              <a:t> di quote tollerate</a:t>
            </a:r>
            <a:endParaRPr lang="it-IT" sz="3600" b="1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896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ttangolo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85875" y="620713"/>
            <a:ext cx="7858125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G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= R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- (A+B+C)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</a:p>
          <a:p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G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= R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- (A+B+C)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</a:p>
          <a:p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G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-G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= R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– R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+ (A+B+C)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max</a:t>
            </a:r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 - (A+B+C)</a:t>
            </a:r>
            <a:r>
              <a:rPr lang="it-IT" sz="2200" baseline="-25000">
                <a:solidFill>
                  <a:srgbClr val="000000"/>
                </a:solidFill>
                <a:latin typeface="Times New Roman" pitchFamily="18" charset="0"/>
              </a:rPr>
              <a:t>min</a:t>
            </a:r>
          </a:p>
          <a:p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Introducendo le tolleranze t abbiamo allora:      tG=tR+tA+tB+tC</a:t>
            </a: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endParaRPr lang="it-IT" sz="220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it-IT" sz="2200">
                <a:solidFill>
                  <a:srgbClr val="000000"/>
                </a:solidFill>
                <a:latin typeface="Times New Roman" pitchFamily="18" charset="0"/>
              </a:rPr>
              <a:t>Quindi la somma di tutte le tolleranze della catena deve uguagliare la tolleranza del gioco o, più in generale, la tolleranza su ogni condizione di funzionamento derivante da somma o differenza di quote è uguale alla somma delle tolleranze sulle quote stesse.</a:t>
            </a:r>
            <a:r>
              <a:rPr lang="it-IT" sz="2200" b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64515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989138"/>
            <a:ext cx="3816350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3600" b="1" dirty="0">
                <a:latin typeface="+mj-lt"/>
              </a:rPr>
              <a:t>Esempio di catena</a:t>
            </a:r>
            <a:r>
              <a:rPr lang="it-IT" sz="3600" b="1" dirty="0">
                <a:solidFill>
                  <a:srgbClr val="000000"/>
                </a:solidFill>
                <a:latin typeface="Times New Roman"/>
              </a:rPr>
              <a:t> di quote tollerate</a:t>
            </a:r>
            <a:endParaRPr lang="it-IT" sz="3600" b="1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78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Lavorazioni meccaniche</a:t>
            </a:r>
          </a:p>
        </p:txBody>
      </p:sp>
      <p:pic>
        <p:nvPicPr>
          <p:cNvPr id="29699" name="Picture 2" descr="http://upload.wikimedia.org/wikipedia/it/thumb/0/03/Moti_nella_tornitura.jpg/200px-Moti_nella_tornitura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412875"/>
            <a:ext cx="2087562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http://www.brunazzetto-tornitura-fresatura.it/utensile-di-tornitura-39478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860800"/>
            <a:ext cx="21748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CasellaDiTesto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19250" y="836613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Tornitura</a:t>
            </a:r>
          </a:p>
        </p:txBody>
      </p:sp>
      <p:sp>
        <p:nvSpPr>
          <p:cNvPr id="29702" name="CasellaDiTesto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80063" y="836613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Fresatura</a:t>
            </a:r>
          </a:p>
        </p:txBody>
      </p:sp>
      <p:pic>
        <p:nvPicPr>
          <p:cNvPr id="29703" name="Picture 6" descr="http://www.guidaacquisti.net/_immagini/guida/Fresa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3463"/>
            <a:ext cx="375285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 descr="http://www.valocchi.eu/sicurezza_macchine/Image63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557338"/>
            <a:ext cx="2208212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0" descr="http://img.directindustry.it/images_di/photo-p/utensili-di-fresatura-39476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557338"/>
            <a:ext cx="17287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520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Lavorazioni meccaniche</a:t>
            </a:r>
          </a:p>
        </p:txBody>
      </p:sp>
      <p:sp>
        <p:nvSpPr>
          <p:cNvPr id="30723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58888" y="692150"/>
            <a:ext cx="2305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Foratura</a:t>
            </a:r>
          </a:p>
        </p:txBody>
      </p:sp>
      <p:sp>
        <p:nvSpPr>
          <p:cNvPr id="30724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00788" y="836613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Alesatura</a:t>
            </a:r>
          </a:p>
        </p:txBody>
      </p:sp>
      <p:pic>
        <p:nvPicPr>
          <p:cNvPr id="30725" name="Picture 2" descr="http://www.omgghisolfi.it/images/foratura.gif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96975"/>
            <a:ext cx="2263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4" descr="http://www.micheliniutensili.it/images/seco-tools-foratura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96975"/>
            <a:ext cx="1905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6" descr="http://www.utensilirevelli.com/images/nuovacolonna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068638"/>
            <a:ext cx="28940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8" descr="http://www.omgghisolfi.it/images/alesatura.gif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412875"/>
            <a:ext cx="26638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10" descr="http://www.giquattro.com/images/im_its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068638"/>
            <a:ext cx="2665413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31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1400" y="0"/>
            <a:ext cx="5429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I limiti di </a:t>
            </a:r>
            <a:r>
              <a:rPr lang="it-IT" sz="4000" b="1">
                <a:latin typeface="Times New Roman" pitchFamily="18" charset="0"/>
              </a:rPr>
              <a:t>variabilità</a:t>
            </a:r>
            <a:endParaRPr lang="it-IT" sz="3600" b="1">
              <a:latin typeface="Times New Roman" pitchFamily="18" charset="0"/>
            </a:endParaRPr>
          </a:p>
        </p:txBody>
      </p:sp>
      <p:pic>
        <p:nvPicPr>
          <p:cNvPr id="9219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43000"/>
            <a:ext cx="3429000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94075"/>
            <a:ext cx="44862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ttangolo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14975" y="6227763"/>
            <a:ext cx="2214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>
                <a:latin typeface="Times New Roman" pitchFamily="18" charset="0"/>
              </a:rPr>
              <a:t>Calibro per esterni</a:t>
            </a:r>
          </a:p>
        </p:txBody>
      </p:sp>
      <p:sp>
        <p:nvSpPr>
          <p:cNvPr id="9222" name="Rettangolo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0563" y="692150"/>
            <a:ext cx="464343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>
                <a:latin typeface="Times New Roman" pitchFamily="18" charset="0"/>
              </a:rPr>
              <a:t>Ai fini dell’accoppiamento le dimensioni nominali  “</a:t>
            </a:r>
            <a:r>
              <a:rPr lang="it-IT" sz="2400" b="1">
                <a:latin typeface="Times New Roman" pitchFamily="18" charset="0"/>
              </a:rPr>
              <a:t>possono</a:t>
            </a:r>
            <a:r>
              <a:rPr lang="it-IT" sz="2400">
                <a:latin typeface="Times New Roman" pitchFamily="18" charset="0"/>
              </a:rPr>
              <a:t>” variare tra un valore massimo e un valore minimo.</a:t>
            </a:r>
          </a:p>
          <a:p>
            <a:r>
              <a:rPr lang="it-IT" sz="2400">
                <a:latin typeface="Times New Roman" pitchFamily="18" charset="0"/>
              </a:rPr>
              <a:t>Il </a:t>
            </a:r>
            <a:r>
              <a:rPr lang="it-IT" sz="2400" b="1" i="1">
                <a:latin typeface="Times New Roman" pitchFamily="18" charset="0"/>
              </a:rPr>
              <a:t>controllo</a:t>
            </a:r>
            <a:r>
              <a:rPr lang="it-IT" sz="2400">
                <a:latin typeface="Times New Roman" pitchFamily="18" charset="0"/>
              </a:rPr>
              <a:t> standard può essere effettuato mediante </a:t>
            </a:r>
            <a:r>
              <a:rPr lang="it-IT" sz="2400" b="1">
                <a:latin typeface="Times New Roman" pitchFamily="18" charset="0"/>
              </a:rPr>
              <a:t>calibri passa-non passa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98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3600" b="1">
                <a:latin typeface="Times New Roman" pitchFamily="18" charset="0"/>
              </a:rPr>
              <a:t>Lavorazioni meccaniche</a:t>
            </a:r>
          </a:p>
        </p:txBody>
      </p:sp>
      <p:sp>
        <p:nvSpPr>
          <p:cNvPr id="31747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47813" y="692150"/>
            <a:ext cx="2303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Rettifica</a:t>
            </a:r>
          </a:p>
        </p:txBody>
      </p:sp>
      <p:sp>
        <p:nvSpPr>
          <p:cNvPr id="31748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00788" y="620713"/>
            <a:ext cx="2087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800" b="1">
                <a:latin typeface="Times New Roman" pitchFamily="18" charset="0"/>
              </a:rPr>
              <a:t>Trafilatura</a:t>
            </a:r>
          </a:p>
        </p:txBody>
      </p:sp>
      <p:pic>
        <p:nvPicPr>
          <p:cNvPr id="31749" name="Picture 2" descr="http://www.italiankart.it/html/images/newsitk/articoli/rettifiche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92213"/>
            <a:ext cx="35718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4" descr="http://www.trevibysir.it/images/g_Rettifica%20filettatura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644900"/>
            <a:ext cx="37433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" descr="http://www.lucianopignataro.it/wp-content/uploads/2010/04/lavorazione-480x367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24400"/>
            <a:ext cx="2638425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http://files.splinder.com/4127d898119099669761630d93b40866_medium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125538"/>
            <a:ext cx="1944687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10" descr="http://www.tktgroup.com/img_news/foto_teknovo_filiera_laser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565400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03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Accoppiamento Albero-base</a:t>
            </a:r>
          </a:p>
        </p:txBody>
      </p:sp>
      <p:pic>
        <p:nvPicPr>
          <p:cNvPr id="54275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714625"/>
            <a:ext cx="6357937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tangolo 8"/>
          <p:cNvSpPr/>
          <p:nvPr>
            <p:custDataLst>
              <p:tags r:id="rId4"/>
            </p:custDataLst>
          </p:nvPr>
        </p:nvSpPr>
        <p:spPr>
          <a:xfrm>
            <a:off x="1214438" y="1000125"/>
            <a:ext cx="75723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Il sistema albero base è spesso adottato nella costruzione di trasmissioni, di apparecchi di sollevamento, di macchine agricole (caso di un unico albero sul quale vengono montati più elementi).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20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Accoppiamento Foro-base</a:t>
            </a:r>
          </a:p>
        </p:txBody>
      </p:sp>
      <p:sp>
        <p:nvSpPr>
          <p:cNvPr id="6" name="Rettangolo 5"/>
          <p:cNvSpPr/>
          <p:nvPr>
            <p:custDataLst>
              <p:tags r:id="rId3"/>
            </p:custDataLst>
          </p:nvPr>
        </p:nvSpPr>
        <p:spPr>
          <a:xfrm>
            <a:off x="1116013" y="908050"/>
            <a:ext cx="8001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Foro base: insieme sistematico di accoppiamenti nel quale i diversi giochi ed interferenze sono ottenuti combinando alberi aventi diverse zone di tolleranza con un </a:t>
            </a:r>
            <a:r>
              <a:rPr lang="it-IT" sz="2400" b="1" dirty="0">
                <a:latin typeface="+mj-lt"/>
              </a:rPr>
              <a:t>foro base avente la posizione </a:t>
            </a:r>
            <a:r>
              <a:rPr lang="it-IT" sz="2400" b="1" i="1" dirty="0">
                <a:latin typeface="+mj-lt"/>
              </a:rPr>
              <a:t>H</a:t>
            </a:r>
            <a:r>
              <a:rPr lang="it-IT" sz="2400" i="1" dirty="0">
                <a:latin typeface="+mj-lt"/>
              </a:rPr>
              <a:t>.</a:t>
            </a:r>
          </a:p>
          <a:p>
            <a:pPr>
              <a:defRPr/>
            </a:pPr>
            <a:endParaRPr lang="it-IT" sz="2400" i="1" dirty="0">
              <a:latin typeface="+mj-lt"/>
            </a:endParaRPr>
          </a:p>
          <a:p>
            <a:pPr>
              <a:defRPr/>
            </a:pPr>
            <a:r>
              <a:rPr lang="it-IT" sz="2400" b="1" u="sng" dirty="0">
                <a:latin typeface="+mj-lt"/>
              </a:rPr>
              <a:t>Vantaggi: </a:t>
            </a:r>
            <a:r>
              <a:rPr lang="it-IT" sz="2400" dirty="0">
                <a:latin typeface="+mj-lt"/>
              </a:rPr>
              <a:t>è richiesto un minor numero di lavorazioni finitura dei fori (costose, sia nel caso vengano eseguite con alesatori fissi e ancor più qualora vengano eseguite per brocciatura).</a:t>
            </a:r>
          </a:p>
          <a:p>
            <a:pPr>
              <a:defRPr/>
            </a:pPr>
            <a:endParaRPr lang="it-IT" sz="2400" dirty="0">
              <a:latin typeface="+mj-lt"/>
            </a:endParaRPr>
          </a:p>
          <a:p>
            <a:pPr>
              <a:defRPr/>
            </a:pPr>
            <a:r>
              <a:rPr lang="it-IT" sz="2400" b="1" u="sng" dirty="0">
                <a:latin typeface="+mj-lt"/>
              </a:rPr>
              <a:t>Svantaggi:</a:t>
            </a:r>
            <a:r>
              <a:rPr lang="it-IT" sz="2400" dirty="0">
                <a:latin typeface="+mj-lt"/>
              </a:rPr>
              <a:t> è richiesto un numero maggiore di calibri a forcella per il controllo degli alberi, il costo dei quali può eventualmente essere ridotto utilizzando </a:t>
            </a:r>
            <a:r>
              <a:rPr lang="it-IT" sz="2400">
                <a:latin typeface="+mj-lt"/>
              </a:rPr>
              <a:t>calibri registrabili.</a:t>
            </a:r>
            <a:endParaRPr lang="it-IT" sz="2400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707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5111750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573463"/>
            <a:ext cx="51562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Accoppiamento Foro-base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59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565400"/>
            <a:ext cx="561657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tangolo 8"/>
          <p:cNvSpPr/>
          <p:nvPr>
            <p:custDataLst>
              <p:tags r:id="rId3"/>
            </p:custDataLst>
          </p:nvPr>
        </p:nvSpPr>
        <p:spPr>
          <a:xfrm>
            <a:off x="1258888" y="981075"/>
            <a:ext cx="74898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400" dirty="0">
                <a:latin typeface="+mj-lt"/>
              </a:rPr>
              <a:t>Il sistema foro base è in genere adottato nelle principali industrie meccaniche (come quella automobilistica) nella costruzione di macchine utensili e nell’industria aeronautica.</a:t>
            </a:r>
          </a:p>
        </p:txBody>
      </p:sp>
      <p:sp>
        <p:nvSpPr>
          <p:cNvPr id="57348" name="CasellaDiTesto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4438" y="68263"/>
            <a:ext cx="7715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000" b="1">
                <a:latin typeface="Times New Roman" pitchFamily="18" charset="0"/>
              </a:rPr>
              <a:t>Accoppiamento Foro-base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7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sellaDiTesto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513" y="139700"/>
            <a:ext cx="54292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400" b="1">
                <a:latin typeface="Times New Roman" pitchFamily="18" charset="0"/>
              </a:rPr>
              <a:t>Esempi di Calibri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214438"/>
            <a:ext cx="7272337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234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>
            <p:custDataLst>
              <p:tags r:id="rId2"/>
            </p:custDataLst>
          </p:nvPr>
        </p:nvSpPr>
        <p:spPr>
          <a:xfrm>
            <a:off x="1430338" y="1341438"/>
            <a:ext cx="7245350" cy="4770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800" b="1" dirty="0">
                <a:latin typeface="+mj-lt"/>
              </a:rPr>
              <a:t>Albero: termine convenzionale per indicare una parte piena (ad esempio albero o perno </a:t>
            </a:r>
            <a:r>
              <a:rPr lang="it-IT" sz="2800" dirty="0">
                <a:latin typeface="+mj-lt"/>
              </a:rPr>
              <a:t>cilindrico). Convenzionalmente le grandezze riferite ad alberi si indicano con lettera </a:t>
            </a:r>
            <a:r>
              <a:rPr lang="it-IT" sz="2800" b="1" dirty="0">
                <a:latin typeface="+mj-lt"/>
              </a:rPr>
              <a:t>minuscola.</a:t>
            </a:r>
          </a:p>
          <a:p>
            <a:pPr>
              <a:defRPr/>
            </a:pPr>
            <a:endParaRPr lang="it-IT" sz="2800" b="1" dirty="0">
              <a:latin typeface="+mj-lt"/>
            </a:endParaRPr>
          </a:p>
          <a:p>
            <a:pPr>
              <a:defRPr/>
            </a:pPr>
            <a:r>
              <a:rPr lang="it-IT" sz="2800" b="1" dirty="0">
                <a:latin typeface="+mj-lt"/>
              </a:rPr>
              <a:t>Foro: termine convenzionale per indicare una parte vuota (ad esempio foro cilindrico). </a:t>
            </a:r>
            <a:r>
              <a:rPr lang="it-IT" sz="2800" dirty="0">
                <a:latin typeface="+mj-lt"/>
              </a:rPr>
              <a:t>Convenzionalmente le grandezze riferite ad alberi si indicano con lettera </a:t>
            </a:r>
            <a:r>
              <a:rPr lang="it-IT" sz="2800" b="1" dirty="0">
                <a:latin typeface="+mj-lt"/>
              </a:rPr>
              <a:t>maiuscola.</a:t>
            </a:r>
          </a:p>
          <a:p>
            <a:pPr>
              <a:defRPr/>
            </a:pPr>
            <a:endParaRPr lang="it-IT" sz="2400" b="1" dirty="0">
              <a:latin typeface="+mj-lt"/>
            </a:endParaRPr>
          </a:p>
        </p:txBody>
      </p:sp>
      <p:sp>
        <p:nvSpPr>
          <p:cNvPr id="19459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13" y="68263"/>
            <a:ext cx="77152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400" b="1">
                <a:latin typeface="Times New Roman" pitchFamily="18" charset="0"/>
              </a:rPr>
              <a:t>Definizioni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71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>
            <p:custDataLst>
              <p:tags r:id="rId2"/>
            </p:custDataLst>
          </p:nvPr>
        </p:nvSpPr>
        <p:spPr>
          <a:xfrm>
            <a:off x="1116013" y="768350"/>
            <a:ext cx="7848600" cy="581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it-IT" sz="2200" b="1" dirty="0">
                <a:latin typeface="+mj-lt"/>
              </a:rPr>
              <a:t>Dimensione nominale (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, 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): </a:t>
            </a:r>
            <a:r>
              <a:rPr lang="it-IT" sz="2200" dirty="0">
                <a:latin typeface="+mj-lt"/>
              </a:rPr>
              <a:t>dimensione teorica indicata, a disegno, dalla quota;</a:t>
            </a:r>
          </a:p>
          <a:p>
            <a:pPr>
              <a:spcBef>
                <a:spcPts val="0"/>
              </a:spcBef>
              <a:defRPr/>
            </a:pPr>
            <a:r>
              <a:rPr lang="it-IT" sz="2200" b="1" dirty="0">
                <a:latin typeface="+mj-lt"/>
              </a:rPr>
              <a:t>Dimensione limite massima (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, 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): </a:t>
            </a:r>
            <a:r>
              <a:rPr lang="it-IT" sz="2200" dirty="0">
                <a:latin typeface="+mj-lt"/>
              </a:rPr>
              <a:t>massima dimensione ammessa;</a:t>
            </a:r>
          </a:p>
          <a:p>
            <a:pPr>
              <a:spcBef>
                <a:spcPts val="0"/>
              </a:spcBef>
              <a:defRPr/>
            </a:pPr>
            <a:r>
              <a:rPr lang="it-IT" sz="2200" b="1" dirty="0">
                <a:latin typeface="+mj-lt"/>
              </a:rPr>
              <a:t>Dimensione limite minima (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, 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): </a:t>
            </a:r>
            <a:r>
              <a:rPr lang="it-IT" sz="2200" dirty="0">
                <a:latin typeface="+mj-lt"/>
              </a:rPr>
              <a:t>minima dimensione ammessa;</a:t>
            </a:r>
          </a:p>
          <a:p>
            <a:pPr>
              <a:spcBef>
                <a:spcPts val="0"/>
              </a:spcBef>
              <a:defRPr/>
            </a:pPr>
            <a:r>
              <a:rPr lang="it-IT" sz="2200" b="1" dirty="0">
                <a:latin typeface="+mj-lt"/>
              </a:rPr>
              <a:t>Scostamento superiore (</a:t>
            </a:r>
            <a:r>
              <a:rPr lang="it-IT" sz="2200" b="1" dirty="0" err="1">
                <a:latin typeface="+mj-lt"/>
              </a:rPr>
              <a:t>Es</a:t>
            </a:r>
            <a:r>
              <a:rPr lang="it-IT" sz="2200" b="1" dirty="0">
                <a:latin typeface="+mj-lt"/>
              </a:rPr>
              <a:t> = 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 – 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; </a:t>
            </a:r>
            <a:r>
              <a:rPr lang="it-IT" sz="2200" b="1" dirty="0" err="1">
                <a:latin typeface="+mj-lt"/>
              </a:rPr>
              <a:t>es</a:t>
            </a:r>
            <a:r>
              <a:rPr lang="it-IT" sz="2200" b="1" dirty="0">
                <a:latin typeface="+mj-lt"/>
              </a:rPr>
              <a:t> = 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 - 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):</a:t>
            </a:r>
            <a:r>
              <a:rPr lang="it-IT" sz="2200" dirty="0">
                <a:latin typeface="+mj-lt"/>
              </a:rPr>
              <a:t> differenza tra la dimensione limite massima e la dimensione nominale;</a:t>
            </a:r>
          </a:p>
          <a:p>
            <a:pPr>
              <a:spcBef>
                <a:spcPts val="600"/>
              </a:spcBef>
              <a:defRPr/>
            </a:pPr>
            <a:r>
              <a:rPr lang="it-IT" sz="2200" b="1" dirty="0">
                <a:latin typeface="+mj-lt"/>
              </a:rPr>
              <a:t>Scostamento inferiore (Ei = 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 – 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; ei = 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 - </a:t>
            </a:r>
            <a:r>
              <a:rPr lang="it-IT" sz="2200" b="1" dirty="0" err="1">
                <a:latin typeface="+mj-lt"/>
              </a:rPr>
              <a:t>dn</a:t>
            </a:r>
            <a:r>
              <a:rPr lang="it-IT" sz="2200" b="1" dirty="0">
                <a:latin typeface="+mj-lt"/>
              </a:rPr>
              <a:t>): </a:t>
            </a:r>
            <a:r>
              <a:rPr lang="it-IT" sz="2200" dirty="0">
                <a:latin typeface="+mj-lt"/>
              </a:rPr>
              <a:t>differenza tra la dimensione limite minima e la dimensione nominale;</a:t>
            </a:r>
          </a:p>
          <a:p>
            <a:pPr>
              <a:spcBef>
                <a:spcPts val="600"/>
              </a:spcBef>
              <a:defRPr/>
            </a:pPr>
            <a:r>
              <a:rPr lang="it-IT" sz="2200" b="1" dirty="0">
                <a:latin typeface="+mj-lt"/>
              </a:rPr>
              <a:t>Tolleranza (IT = 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 – 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; IT = </a:t>
            </a:r>
            <a:r>
              <a:rPr lang="it-IT" sz="2200" b="1" dirty="0" err="1">
                <a:latin typeface="+mj-lt"/>
              </a:rPr>
              <a:t>dmax</a:t>
            </a:r>
            <a:r>
              <a:rPr lang="it-IT" sz="2200" b="1" dirty="0">
                <a:latin typeface="+mj-lt"/>
              </a:rPr>
              <a:t> - </a:t>
            </a:r>
            <a:r>
              <a:rPr lang="it-IT" sz="2200" b="1" dirty="0" err="1">
                <a:latin typeface="+mj-lt"/>
              </a:rPr>
              <a:t>dmin</a:t>
            </a:r>
            <a:r>
              <a:rPr lang="it-IT" sz="2200" b="1" dirty="0">
                <a:latin typeface="+mj-lt"/>
              </a:rPr>
              <a:t>): </a:t>
            </a:r>
            <a:r>
              <a:rPr lang="it-IT" sz="2200" dirty="0">
                <a:latin typeface="+mj-lt"/>
              </a:rPr>
              <a:t>differenza tra la dimensione limite massima e la dimensione limite minima.</a:t>
            </a:r>
          </a:p>
          <a:p>
            <a:pPr>
              <a:spcBef>
                <a:spcPts val="600"/>
              </a:spcBef>
              <a:defRPr/>
            </a:pPr>
            <a:endParaRPr lang="it-IT" sz="2200" dirty="0">
              <a:latin typeface="+mj-lt"/>
            </a:endParaRPr>
          </a:p>
          <a:p>
            <a:pPr>
              <a:spcBef>
                <a:spcPts val="600"/>
              </a:spcBef>
              <a:tabLst>
                <a:tab pos="7086600" algn="l"/>
              </a:tabLst>
              <a:defRPr/>
            </a:pPr>
            <a:r>
              <a:rPr lang="it-IT" sz="2200" dirty="0">
                <a:latin typeface="+mj-lt"/>
              </a:rPr>
              <a:t>Si vede semplicemente che </a:t>
            </a:r>
            <a:r>
              <a:rPr lang="it-IT" sz="2200" b="1" dirty="0">
                <a:latin typeface="+mj-lt"/>
              </a:rPr>
              <a:t>IT = </a:t>
            </a:r>
            <a:r>
              <a:rPr lang="it-IT" sz="2200" b="1" dirty="0" err="1">
                <a:latin typeface="+mj-lt"/>
              </a:rPr>
              <a:t>Es</a:t>
            </a:r>
            <a:r>
              <a:rPr lang="it-IT" sz="2200" b="1" dirty="0">
                <a:latin typeface="+mj-lt"/>
              </a:rPr>
              <a:t> – Ei; IT = </a:t>
            </a:r>
            <a:r>
              <a:rPr lang="it-IT" sz="2200" b="1" dirty="0" err="1">
                <a:latin typeface="+mj-lt"/>
              </a:rPr>
              <a:t>es</a:t>
            </a:r>
            <a:r>
              <a:rPr lang="it-IT" sz="2200" b="1" dirty="0">
                <a:latin typeface="+mj-lt"/>
              </a:rPr>
              <a:t> - ei</a:t>
            </a:r>
            <a:endParaRPr lang="it-IT" sz="2200" dirty="0">
              <a:latin typeface="+mj-lt"/>
            </a:endParaRPr>
          </a:p>
        </p:txBody>
      </p:sp>
      <p:sp>
        <p:nvSpPr>
          <p:cNvPr id="20483" name="CasellaDiTesto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4438" y="68263"/>
            <a:ext cx="77152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4400" b="1">
                <a:latin typeface="Times New Roman" pitchFamily="18" charset="0"/>
              </a:rPr>
              <a:t>Definizioni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96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8064500" cy="533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60053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VAS0fPDqjNoOM5YAC9b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UXR30pa1FzGpkfFXMpQG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CbqdIeiKV8x0Zv7yf5v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Ya0U6G53BuGUsyaW6jfKv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I70BYCO6rWJ6x7niIa7N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8I36gOlFenl5qCjBJHAjm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3lMwBZW8UvI7Stjd7fGVO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B7yaXZc0iZsE1iQ0phIWf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gTY0aXnl7z2ELd5mCSYx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yn8xDuAx9cXv6Wx6Qlsd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1YEE45AUqSSmKvDDZLax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CLA0KIijBqniyb2plIqLP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HeEsdhAWVdNaDh9LbcgW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POyZ2T42P9afUjl6SMq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GvbTtiqmt1dbLmXCJReQ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9h1HsIC7O0gpqOPv5y1lP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8Nom3q0KNjwl54PQfZSeX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dzgIjDEiKJUQFxwhAasU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4mpGsIYzwZF9nov7fZmI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TPuvwAMdpkR63rrJpYtvf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vz8iZOYQTU15FqeO73vxj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FpgSNTBfXmzNI1WnYhMeN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zt5PQLtrvSlkUmeBXfy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hvDZt7d9UktPgCpycSrJ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GWHrk8KSSf6aHZpAV4Xg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5YL1vARq0IdVBzOUZ75qt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zzFuaR15V068Jkamytv4t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k5ksTrxiL81tvjNlaC0v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GyjWXolHhwumm7LQYSRNj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8ojMqHY7s1tzLrWb7YZs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3zg5pywtLYPfT7adTDJdJ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z6iAbMUNs02bG0FsJya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EmX2AHvCcG1zuKGSYMbNK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yTJRRa3E13JFCJG77Nkx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BaCoN0eEpjjIX9OdOsILj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x7eEFKYd35ntUT7mYOY9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JffasvfTf9F0cyIjCR9q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djCqx1EW2VP8PQOV1LDZC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w4hZlCLPLUxk0CC0B8M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WJuyotIG3ACrJaTs9D7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LtRy6HBg0ENOZ7xuNdi6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c0PMKCOmOBJoTV1fcXz7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HzSr78Z9138bfCZiL7p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CJ3lYmpPjjUw9Zdgu81u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KRViRNVwZFM0SW8oM9CJ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N0wmDZnv1kOTtn5jdVgV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DL4hy2MdvMvh6CALg27G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gJt04vCg1r3RS726zuij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vh24RIYoLz02EzoNQ1np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O4ggJ33fTqc8dbX0DThC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pqWSUMyGpvTKn4Ht4MzB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RQstHMEhWdnWsXOBZVlv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AQwlcPPot78TkdqNflhAC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YLhJZc2UlhaPg0W8vWOSt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SBOpFrGw0mkomEkF80EO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f37JoNJA4U26SK4tPDly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yFfJZ4Y1S98tOnhDBE1O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uWqR7QkMJZRweBfOfaLc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Na8b316awVkokDNXVBKK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omew4NXl6v8rxk4u670Tv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70ePRAP6n0EsHMiF3OdBd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x7TYsQjy1s7v37Xeawlqx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SV0FgyVwx52t6VS7ZNOZ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cJaIPDGfMwcn12sa205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pYH38oDzXhASdsa9mSyEg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0EQihpmCJlyxJgvyIiPh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gJUQFPLNTfKMJvRwmhT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o8gkPJ9uQ3yxhsQ7T0jwZ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gV60BDTxOtvRWgO1FzIwy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ROujbEuhM6j7uo6orKxRV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NXx0GbWyn7JpVqxtagw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qEe7K8UxmjRpvHlEEN5Qx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QF7CjXK8kQgzIMW8NZFpt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LYbXUgmApk9miiSV21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RZpJbPwtqgBuFt8zbZg0I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lk3lLR2OwVaTYLeJrQ7Z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yRDOKmR2L06pU4o7tKCnr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mlvUkldZWJho4rSYkWMG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K0zI1zjBUld9xZo9lOw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zuA9NWgO9Bs0Mtqw1vbML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t4HQBX5vCCth8eAyUMWQ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XThUHXJ6bEjEp6566ER4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Bnx24wLIR8oJiM7oCoUkU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jbhirWg0P3zwapVU0lo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aCI7usN75Mo6vYIpEiaV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ijHugPFIDNYIK8migGeeS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AQAUHbJQIIpq9yzbWusTJ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pFqcvm3dvjF1SxAKCne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0k96RVjnLPK44ekAgW28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AVwUqwHDHhiXsvkg07Vwr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5P9QtmGsLKjFafgYeuEu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txGElJQvvcuIAB2ETHx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LA2Y1k8d5GE8imlaXJof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VIdmluD8KpbMZlC9O0XCf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6asEEVzAXXRxyOth0ecmK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XF38XGqibJEpzz3STZfyJ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iVBfqu4HAqiFB2UGQHy9s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rNNGxZIpTvjRw3ov5wgn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SdrnkovNAl409sCOwHR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qWWXf6YjJfzCCmVTnrMNv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3ji7vRXIsoAa52NA3CYc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ahanCrbtDcQtcVAeaEkT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NvUWTgZyvqPHWhZIXjjW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uSNL64Qp0tpTf7bZqkjS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exXw2zm2x6ifinRIuidDD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mdDXaWmAMYPyYWqRGCvY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wrDU7Zs16ivTvAjoBb6aw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QXXGWZCNLWyvr3atZUskf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tOTL4rw18mIQL033XUyG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kEsm6s5qpNN0a95eeoAzh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NJxny88gXPC99qoXYrAJ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D0Dj3qjYAIOh9fUK19n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Vb5u4SkGBwEWJtA7pbMKz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cI7OHn1stDU52POp7QNc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PBQYOJwY7nY6FCz5xigw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bx0VNPqB8HCZSUVwzjpKZ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b3KMnTUit15E4Q21T5mY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7NIDyXYQMQsiPS232Idp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MfRGxiwFCJzPVX3JlXjC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fbL09YQ2ELgba1sMRpFk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JZX5Zing5wHx45FnkFCY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ELWAXtxEi81s20cSQKhu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kKF8PXkppG9KLez8hfMi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zSlfedwRTtr887dCrZC1Q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stoGb2lEufLqlb9olUJr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zvC3FarOSHt7Yischhvi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GBE0IspmLKrSXMCwRUPC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hjmSHc3Cd8zVJVr09Imtk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xqupEKDoO1dpih81flKx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RWeQbwIbs8ezWPsdMpRzJ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Uww8I1H78AaLGtgzseVdl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PmsFOtVSXS52Hk2NGtl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Bm1kFAMCw2nJnn9zx384d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oa8ZXdWDEwp2yGMfmTDc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VdlyctDqbru5Cd9OD7aJC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ArzeqqfJ0RjrcjFRgZfj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08EfxkAHOWbhyynYwcpM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aefAWG2ndsTxUrqAaTV9j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nfUL7tht2UygPUoFBDxjB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iJD6XoljtD67R0Fayz6Kp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EBvbuhhBZrTWa70vS7Jq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aI3oZq5YcR4jLZvscQ1c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Vh4zQZyxqq0p8i6uhJDM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FX3u3x4eCGy3tTsNvRcCN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Cp8v3FgIeS425kunxUY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uAlsUMKN7yYHW7TF03esh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LHwBZpl9Zqi48q5U20ylX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m2RcZIHI9oHnrJg5KN4ZC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oQns0tEIPmqRHCT3gVy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XWTpsvTpSqrw7LCWlFl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IYeQt3Loqr4NU2IDZQQHg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Izoi8Xhqo5JDSqzA19Op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0qau8rkASTJhfek1amW8s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lNuSbmKEbT4eH9dN0wXQv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HLRnecZQIaupjTX9eEWLX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lCcfzQMSg1Y4n0ffXPe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2v0tClvR6eKILdJyQGok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1waOmmqbCw8N8fZ7bNo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dJ4PMKgZ0hua8BF4Ktqr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Vg1VY66vaTuViXUj8sC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co8rgvnMSFIVAJsHnoL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QdQUMExyWIffs4CNwPA8n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cnmaRq5dVgnlbhwuRPe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tG7EPTQyasGPoDxptG7R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KNSYMTOiTNdhXRmVMc6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5IrvZlJi94SIHew1weE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wMEZ4o864saH2WnoRdq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wVPaXFADPyaocERZgla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py0bzE8mrlD9LgI9Tqtw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wEJIxRW4ZuK7mPYn0sg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fro8QmUGwyMWtxQVBvu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19mjU3s3aepZpijo1A9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kqmrw5RLUWTAqfMwrQes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xu7yBcuU7lGPOWXtxncp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5OS4Cu8i4vNMTRjYtEg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ZvWJFR81dmsgfQr4Eq9h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UAqQzYjRgXd3oiGwAZL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11269zTy9kExUhDMVaZ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yPs0iW4hd0hIzpNtPKX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pRooTN4BP2WbtdD8gWtS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DfcIeZskefw1FpACT3gcC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LnVzPGt1eWMLBcGEOCg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qaNO2vnSdFus0qkipCE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4SDZqdorAlAsld8LMb68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jBLlmpZCPy85Ua359tL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Sy46aDQtE5hNAknER22B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03Si2n5naKQ84Nn22eWaR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d7dBJ5WEec9r2GebL89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QikPFqhrJtp7FRYW26nI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AqTlXDQgszzqmPSL3FFdv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jnPfeI2Ms2OHUWksEAt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ev94h3I3dxSGzY8nCyqN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ox7YOJc0D1HTL8j6arY3p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hPdmlkhXVB3rQX25sjv2z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bNOPOhr6rJHzgiLsnSJF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kim45ZEynfMEpywv0wO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wkDsjH4V3EIVtlT6wy6M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OGBvuHyGbVQZs4rCu2E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jDOdn6Nd8UH6gtY6OzpAI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LtwwQTvj8AEinQ5WPUaBy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vIOGQBcKvEqrey0PS2u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L0tGDRqtglXWzaWMRapKv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IdCua8PnlnxpkjvyqXCV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gbX20AJcBD1LIv39gESEj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Q1KyOKwxeSJNvcbFtnn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2Tevgs5S5pwKLsqA0CPP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BwZleh9yM2bYYQjit3sm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jgKqJfSmLjryviIwVeOI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7b342Bbd7Xrc3BqSBGC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tzNuzhI9LnXLhfeVv2gc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KptyBMyPDDeFNbCeFBEBy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lqhVZ23ZbNuCKiIBQQK4J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BK1shZIMrlCKOo11FVBVJ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wBs3igmFxpaGNIw9vy7Rb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32medEVJ0CkhepZeHsqM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A8Aiuwp2OS8CypG42HJOp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wu79gQFro5QseDVapjXO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UOsqJHULRQOWPxK5AG8Br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BQAxDpI2ZN2M4Nmn9c9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dNVYBBs7dwecyqsqEWu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IXsq7xkvsJUnTgyIdfI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g5LLqEO1Ufz1vttzil5q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2prz7N1aKE1p38C5chbIu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SGU5OqZTHnrGx0RZJjkH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ONsbRKg3W7SGxmEYhgWP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SYP8VD0YxDBG6zSdHcKLK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1Cr55lhsp9EdZI4WTMYV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mO1gC0nMw1hCgYifM3LQj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0rqYM16AVkzWcHQyEG5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8PW6Uk4Ot7HfqD9A8gF9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yf0PbCrXrxXUXf840zK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1SA98KjXNP8hMrEEmvqiy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pV6FF2tT45fUGckw53IIy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TqLSf2eke5voYyQODgND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qFpfcUhbEWSiYaogvhIs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Lot5NxR9vVBoZ5sZQk23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U1xF5cVvaaRhp1ZfF2kz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GzGqnLwUEUmU1M76Jjv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ZwWXgCaCqSif058ZWhYzV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GAaiOvqoqxCcTMv77uoZ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3oMjwQnGnY6i11I8WikxJ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1389</Words>
  <Application>Microsoft Office PowerPoint</Application>
  <PresentationFormat>Presentazione su schermo (4:3)</PresentationFormat>
  <Paragraphs>184</Paragraphs>
  <Slides>54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54</vt:i4>
      </vt:variant>
    </vt:vector>
  </HeadingPairs>
  <TitlesOfParts>
    <vt:vector size="55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240</dc:creator>
  <cp:lastModifiedBy>240</cp:lastModifiedBy>
  <cp:revision>5</cp:revision>
  <dcterms:created xsi:type="dcterms:W3CDTF">2013-03-19T08:45:24Z</dcterms:created>
  <dcterms:modified xsi:type="dcterms:W3CDTF">2013-03-25T16:58:47Z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1IUhW8WH9GJT6cE7vdzg5bf5AqVHTYZa96fd2oG3wt5E</vt:lpwstr>
  </property>
  <property fmtid="{D5CDD505-2E9C-101B-9397-08002B2CF9AE}" pid="4" name="Google.Documents.RevisionId">
    <vt:lpwstr>12764180848335962845</vt:lpwstr>
  </property>
  <property fmtid="{D5CDD505-2E9C-101B-9397-08002B2CF9AE}" pid="5" name="Google.Documents.PluginVersion">
    <vt:lpwstr>2.0.2662.553</vt:lpwstr>
  </property>
  <property fmtid="{D5CDD505-2E9C-101B-9397-08002B2CF9AE}" pid="6" name="Google.Documents.MergeIncapabilityFlags">
    <vt:i4>0</vt:i4>
  </property>
</Properties>
</file>